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3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2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3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2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8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0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7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0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9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657B3-B1DC-48BA-B20F-650970EC6CB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1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tcl.tk/37701" TargetMode="External"/><Relationship Id="rId2" Type="http://schemas.openxmlformats.org/officeDocument/2006/relationships/hyperlink" Target="http://www.tcl.tk/man/tcl8.5/TkCmd/colors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ky.edu/~keen/115/graphics-fi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csp.wartburg.edu/zelle/python/graphics/graphics/graphic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Graphics Part I</a:t>
            </a:r>
            <a:endParaRPr lang="en-US" dirty="0" smtClean="0"/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9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 use a constructor as an argument, so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graphics import Line, Point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diagonal = Line(Point(0,0), Point(600, 400))</a:t>
            </a:r>
          </a:p>
          <a:p>
            <a:r>
              <a:rPr lang="en-US" dirty="0" smtClean="0"/>
              <a:t>Making the line does not actually draw it!</a:t>
            </a:r>
          </a:p>
          <a:p>
            <a:pPr lvl="1"/>
            <a:r>
              <a:rPr lang="en-US" dirty="0" smtClean="0"/>
              <a:t>One more step:  tell it to draw itself in the window</a:t>
            </a:r>
          </a:p>
          <a:p>
            <a:pPr marL="914400" lvl="2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iagonal.draw</a:t>
            </a: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(window)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Programs can have multiple windows open!</a:t>
            </a:r>
          </a:p>
          <a:p>
            <a:pPr lvl="2"/>
            <a:r>
              <a:rPr lang="en-US" dirty="0" smtClean="0"/>
              <a:t>Or you might want to set the line’s color first.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63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What’s going on with the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diagonal.draw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(window)</a:t>
            </a:r>
            <a:r>
              <a:rPr lang="en-US" dirty="0" smtClean="0"/>
              <a:t>?</a:t>
            </a:r>
          </a:p>
          <a:p>
            <a:r>
              <a:rPr lang="en-US" dirty="0" smtClean="0"/>
              <a:t>draw is a </a:t>
            </a:r>
            <a:r>
              <a:rPr lang="en-US" b="1" dirty="0" smtClean="0"/>
              <a:t>method</a:t>
            </a:r>
            <a:r>
              <a:rPr lang="en-US" dirty="0" smtClean="0"/>
              <a:t> of the Line class</a:t>
            </a:r>
          </a:p>
          <a:p>
            <a:pPr lvl="1"/>
            <a:r>
              <a:rPr lang="en-US" dirty="0" smtClean="0"/>
              <a:t>A method is like a function that works on an object</a:t>
            </a:r>
          </a:p>
          <a:p>
            <a:pPr lvl="1"/>
            <a:r>
              <a:rPr lang="en-US" dirty="0" smtClean="0"/>
              <a:t>“Something the object can do”</a:t>
            </a:r>
          </a:p>
          <a:p>
            <a:pPr lvl="1"/>
            <a:r>
              <a:rPr lang="en-US" dirty="0" smtClean="0"/>
              <a:t>In OOP, methods are how the program interacts with objects</a:t>
            </a:r>
          </a:p>
          <a:p>
            <a:r>
              <a:rPr lang="en-US" dirty="0" smtClean="0"/>
              <a:t>Syntax:  </a:t>
            </a:r>
            <a:r>
              <a:rPr lang="en-US" dirty="0" err="1" smtClean="0"/>
              <a:t>obj.method</a:t>
            </a:r>
            <a:r>
              <a:rPr lang="en-US" dirty="0" smtClean="0"/>
              <a:t>(arguments)</a:t>
            </a:r>
          </a:p>
          <a:p>
            <a:pPr lvl="1"/>
            <a:r>
              <a:rPr lang="en-US" dirty="0" err="1"/>
              <a:t>o</a:t>
            </a:r>
            <a:r>
              <a:rPr lang="en-US" dirty="0" err="1" smtClean="0"/>
              <a:t>bj</a:t>
            </a:r>
            <a:r>
              <a:rPr lang="en-US" dirty="0" smtClean="0"/>
              <a:t> is an object (usually a variable)</a:t>
            </a:r>
          </a:p>
          <a:p>
            <a:pPr lvl="1"/>
            <a:r>
              <a:rPr lang="en-US" dirty="0" smtClean="0"/>
              <a:t>method is the name of the method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3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Semantics:  calls the function named “method” in </a:t>
            </a:r>
            <a:r>
              <a:rPr lang="en-US" dirty="0" err="1" smtClean="0"/>
              <a:t>obj’s</a:t>
            </a:r>
            <a:r>
              <a:rPr lang="en-US" dirty="0" smtClean="0"/>
              <a:t> class, sending it </a:t>
            </a:r>
            <a:r>
              <a:rPr lang="en-US" dirty="0" err="1" smtClean="0"/>
              <a:t>obj</a:t>
            </a:r>
            <a:r>
              <a:rPr lang="en-US" dirty="0" smtClean="0"/>
              <a:t> as the object to work on</a:t>
            </a:r>
          </a:p>
          <a:p>
            <a:r>
              <a:rPr lang="en-US" dirty="0" smtClean="0"/>
              <a:t>Methods can return values just like ordinary functions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point.getX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smtClean="0"/>
              <a:t>The draw method does not return anything (like the function print)  It’s a stand-alone statement.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diagonal.draw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65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shapes: 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en-US" dirty="0" smtClean="0"/>
              <a:t> class represents a circle (surprise!)</a:t>
            </a:r>
          </a:p>
          <a:p>
            <a:r>
              <a:rPr lang="en-US" dirty="0" smtClean="0"/>
              <a:t>What information is needed to draw a circle?</a:t>
            </a:r>
          </a:p>
          <a:p>
            <a:pPr lvl="1"/>
            <a:r>
              <a:rPr lang="en-US" dirty="0" smtClean="0"/>
              <a:t>The Center: that’s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Radius: that’s a number (distance from center to edge).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eye  = Circle (Point(250, 250), 200)</a:t>
            </a:r>
          </a:p>
          <a:p>
            <a:pPr lvl="1"/>
            <a:r>
              <a:rPr lang="en-US" dirty="0" smtClean="0"/>
              <a:t>its center is at (250, 250)</a:t>
            </a:r>
          </a:p>
          <a:p>
            <a:pPr lvl="1"/>
            <a:r>
              <a:rPr lang="en-US" dirty="0" smtClean="0"/>
              <a:t>Its radius is 200, top is at (y = 50), bottom at (y = 450)</a:t>
            </a:r>
          </a:p>
          <a:p>
            <a:r>
              <a:rPr lang="en-US" dirty="0" smtClean="0"/>
              <a:t>As with Line, we have to </a:t>
            </a:r>
            <a:r>
              <a:rPr lang="en-US" b="1" dirty="0" smtClean="0"/>
              <a:t>draw</a:t>
            </a:r>
            <a:r>
              <a:rPr lang="en-US" dirty="0" smtClean="0"/>
              <a:t> the circle to display it: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eye.draw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14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could draw a rectangle already, using four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there is an easier way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hich we will see also has another benefit shortly</a:t>
            </a:r>
          </a:p>
          <a:p>
            <a:r>
              <a:rPr lang="en-US" dirty="0" smtClean="0"/>
              <a:t>What information do we need to draw a rectangle?</a:t>
            </a:r>
          </a:p>
          <a:p>
            <a:pPr lvl="1"/>
            <a:r>
              <a:rPr lang="en-US" dirty="0" smtClean="0"/>
              <a:t>Four corners?</a:t>
            </a:r>
          </a:p>
          <a:p>
            <a:pPr lvl="1"/>
            <a:r>
              <a:rPr lang="en-US" dirty="0" smtClean="0"/>
              <a:t>We really only need two opposite corners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  <a:r>
              <a:rPr lang="en-US" dirty="0" smtClean="0"/>
              <a:t> library can figure out the other two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4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box = Rectangle (Point(50,100), Point(250, 350))</a:t>
            </a:r>
          </a:p>
          <a:p>
            <a:pPr lvl="1"/>
            <a:r>
              <a:rPr lang="en-US" dirty="0" smtClean="0"/>
              <a:t>What is its width?</a:t>
            </a:r>
          </a:p>
          <a:p>
            <a:pPr lvl="1"/>
            <a:r>
              <a:rPr lang="en-US" dirty="0" smtClean="0"/>
              <a:t>250 – 50 = 200</a:t>
            </a:r>
          </a:p>
          <a:p>
            <a:pPr lvl="1"/>
            <a:r>
              <a:rPr lang="en-US" dirty="0" smtClean="0"/>
              <a:t>Height?</a:t>
            </a:r>
          </a:p>
          <a:p>
            <a:pPr lvl="1"/>
            <a:r>
              <a:rPr lang="en-US" dirty="0" smtClean="0"/>
              <a:t>350 – 100 = 250</a:t>
            </a:r>
          </a:p>
          <a:p>
            <a:pPr lvl="1"/>
            <a:r>
              <a:rPr lang="en-US" dirty="0" smtClean="0"/>
              <a:t>We gave the upper-left and lower-right corners but you don’t have to do those specifically.  Just make sure you give two opposite corners.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box = Rectangle (Point(250, 100), Point(50, 350))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2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Polygons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can also make a general polygon shape:</a:t>
            </a:r>
          </a:p>
          <a:p>
            <a:pPr lvl="1"/>
            <a:r>
              <a:rPr lang="en-US" dirty="0" smtClean="0"/>
              <a:t>Any number of sides, at any angle</a:t>
            </a:r>
          </a:p>
          <a:p>
            <a:pPr lvl="1"/>
            <a:r>
              <a:rPr lang="en-US" dirty="0" smtClean="0"/>
              <a:t>How could we specify all that?</a:t>
            </a:r>
          </a:p>
          <a:p>
            <a:pPr lvl="1"/>
            <a:r>
              <a:rPr lang="en-US" dirty="0" smtClean="0"/>
              <a:t>List the vertices (corners)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 = Polygon(Point(100, 100), Point (300, 100), Point (200, 250))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 </a:t>
            </a:r>
            <a:r>
              <a:rPr lang="en-US" dirty="0" smtClean="0">
                <a:cs typeface="Courier New" panose="02070309020205020404" pitchFamily="49" charset="0"/>
              </a:rPr>
              <a:t>would be a triangle (has 3 corners)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You can have any number of points.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Draws a line from the first point to the second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Then from the second to the third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Finally, from the last point back to the first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Order matters! If you have more than 3 points, anyway.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58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oval is a stretched-out “squashed” circle.</a:t>
            </a:r>
          </a:p>
          <a:p>
            <a:pPr lvl="1"/>
            <a:r>
              <a:rPr lang="en-US" dirty="0" smtClean="0"/>
              <a:t>How would we specify an oval?</a:t>
            </a:r>
          </a:p>
          <a:p>
            <a:pPr lvl="2"/>
            <a:r>
              <a:rPr lang="en-US" dirty="0" smtClean="0"/>
              <a:t>Several possibilities: center and two radii, two foci, …</a:t>
            </a:r>
          </a:p>
          <a:p>
            <a:pPr lvl="1"/>
            <a:r>
              <a:rPr lang="en-US" dirty="0" smtClean="0"/>
              <a:t>The graphics library uses a </a:t>
            </a:r>
            <a:r>
              <a:rPr lang="en-US" b="1" dirty="0" smtClean="0"/>
              <a:t>bounding box.</a:t>
            </a:r>
            <a:endParaRPr lang="en-US" dirty="0" smtClean="0"/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Oval</a:t>
            </a:r>
          </a:p>
          <a:p>
            <a:pPr lvl="2"/>
            <a:r>
              <a:rPr lang="en-US" dirty="0" smtClean="0"/>
              <a:t>The constructor takes two Point arguments</a:t>
            </a:r>
          </a:p>
          <a:p>
            <a:pPr lvl="3"/>
            <a:r>
              <a:rPr lang="en-US" dirty="0" smtClean="0"/>
              <a:t>The corners of a rectangle (the bounding box)</a:t>
            </a:r>
          </a:p>
          <a:p>
            <a:pPr lvl="3"/>
            <a:r>
              <a:rPr lang="en-US" dirty="0" smtClean="0"/>
              <a:t>The oval will fit in the box as tightly as possible.</a:t>
            </a:r>
          </a:p>
          <a:p>
            <a:pPr lvl="3"/>
            <a:r>
              <a:rPr lang="en-US" dirty="0" smtClean="0"/>
              <a:t>Does not actually draw the bounding box!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ov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Oval (Point(100, 200), Point(400, 300))</a:t>
            </a:r>
          </a:p>
          <a:p>
            <a:pPr marL="457200" lvl="1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v.draw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72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graphics library can draw images</a:t>
            </a:r>
          </a:p>
          <a:p>
            <a:pPr lvl="1"/>
            <a:r>
              <a:rPr lang="en-US" dirty="0" smtClean="0"/>
              <a:t>It supports GIF format files, not JPEG!</a:t>
            </a:r>
          </a:p>
          <a:p>
            <a:pPr lvl="1"/>
            <a:r>
              <a:rPr lang="en-US" dirty="0" smtClean="0"/>
              <a:t>You give the position where you want the center of the image, and a filename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pic = Image(Point(250, 250), “pic.gif”)</a:t>
            </a:r>
          </a:p>
          <a:p>
            <a:r>
              <a:rPr lang="en-US" dirty="0" smtClean="0"/>
              <a:t>The image will be centered at (250, 250)</a:t>
            </a:r>
          </a:p>
          <a:p>
            <a:r>
              <a:rPr lang="en-US" dirty="0" smtClean="0"/>
              <a:t>The GIF file should be in the same folder location as your </a:t>
            </a:r>
            <a:r>
              <a:rPr lang="en-US" dirty="0" err="1" smtClean="0"/>
              <a:t>py</a:t>
            </a:r>
            <a:r>
              <a:rPr lang="en-US" dirty="0" smtClean="0"/>
              <a:t> file.</a:t>
            </a:r>
          </a:p>
          <a:p>
            <a:r>
              <a:rPr lang="en-US" dirty="0" smtClean="0"/>
              <a:t>Whoever runs your program needs the image file too.</a:t>
            </a:r>
          </a:p>
          <a:p>
            <a:r>
              <a:rPr lang="en-US" dirty="0" smtClean="0"/>
              <a:t>As usual, 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pic.draw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r>
              <a:rPr lang="en-US" dirty="0" smtClean="0"/>
              <a:t> to display the image.</a:t>
            </a:r>
          </a:p>
        </p:txBody>
      </p:sp>
    </p:spTree>
    <p:extLst>
      <p:ext uri="{BB962C8B-B14F-4D97-AF65-F5344CB8AC3E}">
        <p14:creationId xmlns:p14="http://schemas.microsoft.com/office/powerpoint/2010/main" val="223078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methods for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You’ve seen all the constructors now</a:t>
            </a:r>
          </a:p>
          <a:p>
            <a:pPr lvl="1"/>
            <a:r>
              <a:rPr lang="en-US" dirty="0" smtClean="0"/>
              <a:t>And how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draw </a:t>
            </a:r>
            <a:r>
              <a:rPr lang="en-US" dirty="0" smtClean="0"/>
              <a:t>them </a:t>
            </a:r>
          </a:p>
          <a:p>
            <a:r>
              <a:rPr lang="en-US" dirty="0" smtClean="0"/>
              <a:t>Let’s look at some more things you can do with the objects once we have them (some more methods)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obj.setWidth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(pixels)</a:t>
            </a:r>
          </a:p>
          <a:p>
            <a:pPr lvl="1"/>
            <a:r>
              <a:rPr lang="en-US" dirty="0" smtClean="0"/>
              <a:t>Changes the width of the shape’s lines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obj.move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(dx,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Moves the shape by </a:t>
            </a:r>
            <a:r>
              <a:rPr lang="en-US" i="1" dirty="0" smtClean="0"/>
              <a:t>dx</a:t>
            </a:r>
            <a:r>
              <a:rPr lang="en-US" dirty="0" smtClean="0"/>
              <a:t> in the x direction, by </a:t>
            </a:r>
            <a:r>
              <a:rPr lang="en-US" i="1" dirty="0" err="1" smtClean="0"/>
              <a:t>dy</a:t>
            </a:r>
            <a:r>
              <a:rPr lang="en-US" dirty="0" smtClean="0"/>
              <a:t> in the y direction (can be positive or negative or zero)</a:t>
            </a:r>
          </a:p>
          <a:p>
            <a:pPr lvl="1"/>
            <a:r>
              <a:rPr lang="en-US" dirty="0" smtClean="0"/>
              <a:t>The numbers are</a:t>
            </a:r>
            <a:r>
              <a:rPr lang="en-US" i="1" dirty="0"/>
              <a:t> </a:t>
            </a:r>
            <a:r>
              <a:rPr lang="en-US" i="1" dirty="0" smtClean="0"/>
              <a:t>added </a:t>
            </a:r>
            <a:r>
              <a:rPr lang="en-US" dirty="0" smtClean="0"/>
              <a:t> to the original coordinates</a:t>
            </a:r>
          </a:p>
          <a:p>
            <a:pPr lvl="1"/>
            <a:r>
              <a:rPr lang="en-US" dirty="0" smtClean="0"/>
              <a:t>Can do this even after the shape is drawn – so animation!</a:t>
            </a:r>
          </a:p>
        </p:txBody>
      </p:sp>
    </p:spTree>
    <p:extLst>
      <p:ext uri="{BB962C8B-B14F-4D97-AF65-F5344CB8AC3E}">
        <p14:creationId xmlns:p14="http://schemas.microsoft.com/office/powerpoint/2010/main" val="226053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graphics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So far all our programs have interacted with the user through standard input and output (keyboard and shell window)</a:t>
            </a:r>
          </a:p>
          <a:p>
            <a:r>
              <a:rPr lang="en-US" dirty="0" smtClean="0"/>
              <a:t>Plain-text input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 smtClean="0"/>
              <a:t>) and output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 we do something that looks nicer?</a:t>
            </a:r>
          </a:p>
          <a:p>
            <a:r>
              <a:rPr lang="en-US" dirty="0" smtClean="0"/>
              <a:t>The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graphics </a:t>
            </a:r>
            <a:r>
              <a:rPr lang="en-US" dirty="0" smtClean="0"/>
              <a:t>library by John Zelle is one way.</a:t>
            </a:r>
          </a:p>
          <a:p>
            <a:pPr lvl="1"/>
            <a:r>
              <a:rPr lang="en-US" dirty="0" smtClean="0"/>
              <a:t>Not part of Python; a </a:t>
            </a:r>
            <a:r>
              <a:rPr lang="en-US" b="1" dirty="0" smtClean="0"/>
              <a:t>third-party</a:t>
            </a:r>
            <a:r>
              <a:rPr lang="en-US" dirty="0" smtClean="0"/>
              <a:t> library</a:t>
            </a:r>
          </a:p>
          <a:p>
            <a:pPr lvl="1"/>
            <a:r>
              <a:rPr lang="en-US" dirty="0" smtClean="0"/>
              <a:t>Download it from the 115 web page or from </a:t>
            </a:r>
            <a:r>
              <a:rPr lang="en-US" dirty="0" err="1" smtClean="0"/>
              <a:t>Zelle’s</a:t>
            </a:r>
            <a:r>
              <a:rPr lang="en-US" dirty="0" smtClean="0"/>
              <a:t> site.</a:t>
            </a:r>
          </a:p>
          <a:p>
            <a:pPr lvl="1"/>
            <a:r>
              <a:rPr lang="en-US" dirty="0" smtClean="0"/>
              <a:t>Then what?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4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methods for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obj.undraw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Erases the shape immediately</a:t>
            </a:r>
          </a:p>
          <a:p>
            <a:pPr lvl="1"/>
            <a:r>
              <a:rPr lang="en-US" dirty="0" smtClean="0"/>
              <a:t>Anything “behind”  becomes visible again</a:t>
            </a:r>
          </a:p>
          <a:p>
            <a:pPr lvl="1"/>
            <a:r>
              <a:rPr lang="en-US" dirty="0" smtClean="0"/>
              <a:t>Be careful not to </a:t>
            </a:r>
            <a:r>
              <a:rPr lang="en-US" dirty="0" err="1" smtClean="0"/>
              <a:t>UNdraw</a:t>
            </a:r>
            <a:r>
              <a:rPr lang="en-US" dirty="0" smtClean="0"/>
              <a:t> something that has not been DRAWN yet!</a:t>
            </a:r>
          </a:p>
          <a:p>
            <a:pPr lvl="2"/>
            <a:r>
              <a:rPr lang="en-US" dirty="0" smtClean="0"/>
              <a:t>Gives a Run-time error!</a:t>
            </a:r>
          </a:p>
        </p:txBody>
      </p:sp>
    </p:spTree>
    <p:extLst>
      <p:ext uri="{BB962C8B-B14F-4D97-AF65-F5344CB8AC3E}">
        <p14:creationId xmlns:p14="http://schemas.microsoft.com/office/powerpoint/2010/main" val="408221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Shapes have two different colors associated with them: the </a:t>
            </a:r>
            <a:r>
              <a:rPr lang="en-US" b="1" dirty="0" smtClean="0"/>
              <a:t>fill</a:t>
            </a:r>
            <a:r>
              <a:rPr lang="en-US" dirty="0" smtClean="0"/>
              <a:t> and the </a:t>
            </a:r>
            <a:r>
              <a:rPr lang="en-US" b="1" dirty="0" smtClean="0"/>
              <a:t>outline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fill color</a:t>
            </a:r>
            <a:r>
              <a:rPr lang="en-US" dirty="0" smtClean="0"/>
              <a:t> is used for inside the shape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box.setFill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(“blue”)</a:t>
            </a:r>
          </a:p>
          <a:p>
            <a:pPr lvl="2"/>
            <a:r>
              <a:rPr lang="en-US" dirty="0" smtClean="0"/>
              <a:t>You specify the color name as a string</a:t>
            </a:r>
          </a:p>
          <a:p>
            <a:pPr lvl="2"/>
            <a:r>
              <a:rPr lang="en-US" dirty="0" smtClean="0"/>
              <a:t>Points and Lines don’t have an “inside”</a:t>
            </a:r>
          </a:p>
          <a:p>
            <a:pPr lvl="2"/>
            <a:r>
              <a:rPr lang="en-US" dirty="0" smtClean="0"/>
              <a:t>This is why Rectangle and Polygon are better than just a bunch of Lines – they have “insides”!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outline color</a:t>
            </a:r>
            <a:r>
              <a:rPr lang="en-US" dirty="0" smtClean="0"/>
              <a:t> is used for the border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line1.setOutline(“red”)</a:t>
            </a:r>
          </a:p>
          <a:p>
            <a:pPr lvl="2"/>
            <a:r>
              <a:rPr lang="en-US" dirty="0" smtClean="0"/>
              <a:t>For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 smtClean="0"/>
              <a:t> or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, that’s the entire shape</a:t>
            </a:r>
          </a:p>
          <a:p>
            <a:pPr lvl="1"/>
            <a:r>
              <a:rPr lang="en-US" dirty="0" smtClean="0"/>
              <a:t>The window as a whole (GraphWin) has a </a:t>
            </a:r>
            <a:r>
              <a:rPr lang="en-US" b="1" dirty="0" smtClean="0"/>
              <a:t>background color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(“yellow”)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8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color names are a bit obscure (“firebrick”? “purple4”?)</a:t>
            </a:r>
          </a:p>
          <a:p>
            <a:pPr lvl="1"/>
            <a:r>
              <a:rPr lang="en-US" dirty="0" smtClean="0">
                <a:hlinkClick r:id="rId2"/>
              </a:rPr>
              <a:t>http://www.tcl.tk/man/tcl8.5/TkCmd/colors.htm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http://wiki.tcl.tk/37701</a:t>
            </a:r>
            <a:endParaRPr lang="en-US" dirty="0" smtClean="0"/>
          </a:p>
          <a:p>
            <a:pPr lvl="1"/>
            <a:r>
              <a:rPr lang="en-US" dirty="0" smtClean="0"/>
              <a:t>Or you can specify Red Green Blue values</a:t>
            </a:r>
          </a:p>
          <a:p>
            <a:pPr marL="914400" lvl="2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line1.setOutline 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color_rgb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(255, 128, 0)) </a:t>
            </a:r>
          </a:p>
          <a:p>
            <a:pPr marL="914400" lvl="2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orange</a:t>
            </a:r>
          </a:p>
          <a:p>
            <a:pPr lvl="1"/>
            <a:r>
              <a:rPr lang="en-US" dirty="0" smtClean="0"/>
              <a:t>Or look at the Python References and Tutorials page on the CS 115 page – links to pages with all named colors drawn</a:t>
            </a: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OOP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Object</a:t>
            </a:r>
            <a:r>
              <a:rPr lang="en-US" dirty="0" smtClean="0"/>
              <a:t>: a thing that can be stored in a variable</a:t>
            </a:r>
          </a:p>
          <a:p>
            <a:r>
              <a:rPr lang="en-US" b="1" dirty="0" smtClean="0"/>
              <a:t>Class: </a:t>
            </a:r>
            <a:r>
              <a:rPr lang="en-US" dirty="0" smtClean="0"/>
              <a:t>a </a:t>
            </a:r>
            <a:r>
              <a:rPr lang="en-US" i="1" dirty="0" smtClean="0"/>
              <a:t>type</a:t>
            </a:r>
            <a:r>
              <a:rPr lang="en-US" dirty="0" smtClean="0"/>
              <a:t> that represents a particular kind of thing</a:t>
            </a:r>
          </a:p>
          <a:p>
            <a:pPr lvl="2"/>
            <a:r>
              <a:rPr lang="en-US" dirty="0" smtClean="0"/>
              <a:t>a template for making </a:t>
            </a:r>
            <a:r>
              <a:rPr lang="en-US" b="1" dirty="0" smtClean="0"/>
              <a:t>objects</a:t>
            </a:r>
            <a:r>
              <a:rPr lang="en-US" dirty="0" smtClean="0"/>
              <a:t> of that type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GraphWin, Line, str</a:t>
            </a:r>
            <a:r>
              <a:rPr lang="en-US" dirty="0" smtClean="0"/>
              <a:t>, … are classes.</a:t>
            </a:r>
          </a:p>
          <a:p>
            <a:pPr lvl="2"/>
            <a:r>
              <a:rPr lang="en-US" dirty="0" smtClean="0"/>
              <a:t>The object “Hello” </a:t>
            </a:r>
            <a:r>
              <a:rPr lang="en-US" b="1" dirty="0" smtClean="0"/>
              <a:t>belongs to</a:t>
            </a:r>
            <a:r>
              <a:rPr lang="en-US" dirty="0" smtClean="0"/>
              <a:t> the class str.</a:t>
            </a:r>
          </a:p>
          <a:p>
            <a:r>
              <a:rPr lang="en-US" b="1" dirty="0" smtClean="0"/>
              <a:t>Constructor: </a:t>
            </a:r>
            <a:r>
              <a:rPr lang="en-US" dirty="0" smtClean="0"/>
              <a:t> a function that creates an object belonging to a class</a:t>
            </a:r>
          </a:p>
          <a:p>
            <a:pPr lvl="1"/>
            <a:r>
              <a:rPr lang="en-US" dirty="0" smtClean="0"/>
              <a:t>Has the same name as the class (is not the SAME thing AS the class!  Is part of the class)</a:t>
            </a:r>
          </a:p>
          <a:p>
            <a:pPr lvl="1"/>
            <a:r>
              <a:rPr lang="en-US" dirty="0" smtClean="0"/>
              <a:t>Uses the class template to “stamp out” a new object.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 (100, 100)</a:t>
            </a:r>
            <a:r>
              <a:rPr lang="en-US" dirty="0" smtClean="0"/>
              <a:t> is a constructor call.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63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OOP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Method:</a:t>
            </a:r>
            <a:r>
              <a:rPr lang="en-US" dirty="0" smtClean="0"/>
              <a:t> a function that belongs to an object and does something to or with the object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myline.draw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r>
              <a:rPr lang="en-US" dirty="0" smtClean="0"/>
              <a:t>, draw is a method of the Line class</a:t>
            </a:r>
          </a:p>
          <a:p>
            <a:pPr lvl="1"/>
            <a:r>
              <a:rPr lang="en-US" dirty="0" smtClean="0"/>
              <a:t>Methods are defined by classes and work on any object of that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graphics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Then what?</a:t>
            </a:r>
          </a:p>
          <a:p>
            <a:pPr lvl="1"/>
            <a:r>
              <a:rPr lang="en-US" dirty="0" smtClean="0"/>
              <a:t>Either put it in the same directory as your code …</a:t>
            </a:r>
          </a:p>
          <a:p>
            <a:pPr lvl="1"/>
            <a:r>
              <a:rPr lang="en-US" dirty="0" smtClean="0"/>
              <a:t>… or find your system Python directory and put it there.</a:t>
            </a:r>
          </a:p>
          <a:p>
            <a:pPr lvl="2"/>
            <a:r>
              <a:rPr lang="en-US" dirty="0" smtClean="0">
                <a:hlinkClick r:id="rId2"/>
              </a:rPr>
              <a:t>http://www.cs.uky.edu/~keen/115/graphics-fix.html</a:t>
            </a:r>
            <a:endParaRPr lang="en-US" dirty="0" smtClean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mport sys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sys.path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 and find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site-packages</a:t>
            </a:r>
            <a:r>
              <a:rPr lang="en-US" dirty="0" smtClean="0"/>
              <a:t> directory</a:t>
            </a:r>
          </a:p>
          <a:p>
            <a:r>
              <a:rPr lang="en-US" dirty="0" smtClean="0"/>
              <a:t>Other graphics packages take different approaches: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urtle</a:t>
            </a:r>
            <a:r>
              <a:rPr lang="en-US" dirty="0" smtClean="0"/>
              <a:t> does </a:t>
            </a:r>
            <a:r>
              <a:rPr lang="en-US" b="1" dirty="0" smtClean="0"/>
              <a:t>turtle graphics</a:t>
            </a:r>
            <a:r>
              <a:rPr lang="en-US" dirty="0" smtClean="0"/>
              <a:t>, based on moving a cursor.</a:t>
            </a:r>
          </a:p>
          <a:p>
            <a:pPr lvl="1"/>
            <a:r>
              <a:rPr lang="en-US" dirty="0" err="1" smtClean="0"/>
              <a:t>Tkinter</a:t>
            </a:r>
            <a:r>
              <a:rPr lang="en-US" dirty="0" smtClean="0"/>
              <a:t> does graphical user interfaces based around </a:t>
            </a:r>
            <a:r>
              <a:rPr lang="en-US" b="1" dirty="0" smtClean="0"/>
              <a:t>widgets</a:t>
            </a:r>
            <a:r>
              <a:rPr lang="en-US" dirty="0" smtClean="0"/>
              <a:t> like checkboxes, labels, text fields, 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9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Classes, objects and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 oriented programming:  classes, objects and methods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class</a:t>
            </a:r>
            <a:r>
              <a:rPr lang="en-US" dirty="0" smtClean="0"/>
              <a:t> is a type (kind of thing that can be stored in a  variable)</a:t>
            </a:r>
          </a:p>
          <a:p>
            <a:pPr lvl="1"/>
            <a:r>
              <a:rPr lang="en-US" dirty="0" smtClean="0"/>
              <a:t>Especially a user- or library-defined type</a:t>
            </a:r>
          </a:p>
          <a:p>
            <a:pPr lvl="1"/>
            <a:r>
              <a:rPr lang="en-US" dirty="0" smtClean="0"/>
              <a:t>In Python,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str, float, int</a:t>
            </a:r>
            <a:r>
              <a:rPr lang="en-US" dirty="0" smtClean="0"/>
              <a:t>, etc. are also classes.</a:t>
            </a:r>
          </a:p>
          <a:p>
            <a:r>
              <a:rPr lang="en-US" dirty="0" smtClean="0"/>
              <a:t>An object is a particular thing of that type.</a:t>
            </a:r>
          </a:p>
          <a:p>
            <a:pPr lvl="1"/>
            <a:r>
              <a:rPr lang="en-US" dirty="0" smtClean="0"/>
              <a:t>So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is a class,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 smtClean="0"/>
              <a:t> is an object of that class.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/>
              <a:t> is a class and 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abracadabra</a:t>
            </a:r>
            <a:r>
              <a:rPr lang="en-US" dirty="0" smtClean="0"/>
              <a:t>”  is an object.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 is a class,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Point(100, 100)</a:t>
            </a:r>
            <a:r>
              <a:rPr lang="en-US" dirty="0" smtClean="0"/>
              <a:t> is an object.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10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Classes, objects and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did we have to write it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Point(100, 100)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Unlike Python’s built-in types (3, 4.5, ‘</a:t>
            </a:r>
            <a:r>
              <a:rPr lang="en-US" dirty="0" err="1" smtClean="0"/>
              <a:t>abc</a:t>
            </a:r>
            <a:r>
              <a:rPr lang="en-US" dirty="0" smtClean="0"/>
              <a:t>’), most classes don’t have literals – symbols that stand for an object.</a:t>
            </a:r>
          </a:p>
          <a:p>
            <a:pPr lvl="1"/>
            <a:r>
              <a:rPr lang="en-US" dirty="0" smtClean="0"/>
              <a:t>Instead, you call a </a:t>
            </a:r>
            <a:r>
              <a:rPr lang="en-US" b="1" dirty="0" smtClean="0"/>
              <a:t>constructor</a:t>
            </a:r>
            <a:r>
              <a:rPr lang="en-US" dirty="0" smtClean="0"/>
              <a:t> to make a new object.</a:t>
            </a:r>
          </a:p>
          <a:p>
            <a:pPr lvl="2"/>
            <a:r>
              <a:rPr lang="en-US" dirty="0" smtClean="0"/>
              <a:t>A special function that returns a new object</a:t>
            </a:r>
          </a:p>
          <a:p>
            <a:pPr lvl="2"/>
            <a:r>
              <a:rPr lang="en-US" dirty="0" smtClean="0"/>
              <a:t>The name of the constructor is the same as the name of the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in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Zelle graphics library defines several classes.  Among them: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  <a:r>
              <a:rPr lang="en-US" dirty="0" smtClean="0"/>
              <a:t> – a window for drawing graphics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 – an (x, y) coordinate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 smtClean="0"/>
              <a:t> – a line segment with two endpoints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en-US" dirty="0" smtClean="0"/>
              <a:t> – a circle with a center point and radius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US" dirty="0" smtClean="0"/>
              <a:t> – a rectangle (given by two opposite corners)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Oval </a:t>
            </a:r>
            <a:r>
              <a:rPr lang="en-US" dirty="0" smtClean="0"/>
              <a:t>– an oval that fits inside a “bounding box”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</a:t>
            </a:r>
            <a:r>
              <a:rPr lang="en-US" dirty="0" smtClean="0"/>
              <a:t> – defined by connecting a sequence of Points.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 smtClean="0"/>
              <a:t> – text with a given string value, position, size, etc.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 smtClean="0"/>
              <a:t> – box for user to enter input, has position, size, etc.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 smtClean="0"/>
              <a:t> – object that holds a GIF file, has position, size, etc.</a:t>
            </a:r>
            <a:endParaRPr lang="en-US" dirty="0"/>
          </a:p>
          <a:p>
            <a:r>
              <a:rPr lang="en-US" dirty="0" smtClean="0"/>
              <a:t>The complete reference page: </a:t>
            </a:r>
            <a:r>
              <a:rPr lang="en-US" dirty="0" smtClean="0">
                <a:hlinkClick r:id="rId2"/>
              </a:rPr>
              <a:t>http://mcsp.wartburg.edu/zelle/python/graphics/graphics/graphics.html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Begin by importing the library: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graphics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Or:  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graphics import *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Now we need to create a window to draw in.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class for windows is called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Constructor: </a:t>
            </a:r>
            <a:r>
              <a:rPr 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(title, width, height)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Or just </a:t>
            </a:r>
            <a:r>
              <a:rPr 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solidFill>
                  <a:srgbClr val="0070C0"/>
                </a:solidFill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(default values: “Graphics Window”, 200 x 200)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Call the constructor, and save the new object in a variable (an assignment statement) We’ll need it later.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 = </a:t>
            </a:r>
            <a:r>
              <a:rPr 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(“115 Program”, 600, 400)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2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window usually closes when the program exits.</a:t>
            </a:r>
          </a:p>
          <a:p>
            <a:pPr lvl="1"/>
            <a:r>
              <a:rPr lang="en-US" dirty="0" smtClean="0"/>
              <a:t>Keep it open by waiting for a mouse click: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win.getMouse()</a:t>
            </a:r>
          </a:p>
          <a:p>
            <a:pPr lvl="2"/>
            <a:r>
              <a:rPr lang="en-US" dirty="0" smtClean="0"/>
              <a:t>More about </a:t>
            </a:r>
            <a:r>
              <a:rPr lang="en-US" dirty="0" err="1" smtClean="0"/>
              <a:t>getMouse</a:t>
            </a:r>
            <a:r>
              <a:rPr lang="en-US" dirty="0" smtClean="0"/>
              <a:t> later</a:t>
            </a:r>
          </a:p>
          <a:p>
            <a:pPr lvl="1"/>
            <a:r>
              <a:rPr lang="en-US" dirty="0" smtClean="0"/>
              <a:t>Close on exit doesn’t always work in the IDE</a:t>
            </a:r>
          </a:p>
          <a:p>
            <a:pPr lvl="2"/>
            <a:r>
              <a:rPr lang="en-US" dirty="0" smtClean="0"/>
              <a:t>Or when the program crashes</a:t>
            </a:r>
          </a:p>
          <a:p>
            <a:pPr lvl="2"/>
            <a:r>
              <a:rPr lang="en-US" dirty="0" smtClean="0"/>
              <a:t>Can eat up lots of system resources and eventually need a reboot!</a:t>
            </a:r>
          </a:p>
          <a:p>
            <a:pPr lvl="1"/>
            <a:r>
              <a:rPr lang="en-US" dirty="0" smtClean="0"/>
              <a:t>Be safe by always calling </a:t>
            </a:r>
            <a:r>
              <a:rPr 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win.close</a:t>
            </a:r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at the end!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8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Let’s make a line going from the upper left to lower right of the graphics window. To do that, we use the Line class.</a:t>
            </a:r>
          </a:p>
          <a:p>
            <a:r>
              <a:rPr lang="en-US" dirty="0" smtClean="0"/>
              <a:t>Constructor: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graphics.Line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(point1, point2)</a:t>
            </a:r>
          </a:p>
          <a:p>
            <a:r>
              <a:rPr lang="en-US" dirty="0" smtClean="0"/>
              <a:t>What’s a “point”?</a:t>
            </a:r>
          </a:p>
          <a:p>
            <a:pPr lvl="1"/>
            <a:r>
              <a:rPr lang="en-US" dirty="0" smtClean="0"/>
              <a:t>Another class!</a:t>
            </a:r>
          </a:p>
          <a:p>
            <a:pPr lvl="1"/>
            <a:r>
              <a:rPr lang="en-US" dirty="0" smtClean="0"/>
              <a:t>Constructor: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graphics.Point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 y)</a:t>
            </a:r>
            <a:r>
              <a:rPr lang="en-US" dirty="0" smtClean="0"/>
              <a:t> (x and y are floats)</a:t>
            </a:r>
          </a:p>
          <a:p>
            <a:pPr lvl="2"/>
            <a:r>
              <a:rPr lang="en-US" dirty="0" smtClean="0"/>
              <a:t>By default, (0, 0) is the upper left corner of graphics window</a:t>
            </a:r>
          </a:p>
          <a:p>
            <a:pPr lvl="2"/>
            <a:r>
              <a:rPr lang="en-US" dirty="0" smtClean="0"/>
              <a:t>Upside-down compared to Cartesian plan in math!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72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1706</Words>
  <Application>Microsoft Office PowerPoint</Application>
  <PresentationFormat>On-screen Show (4:3)</PresentationFormat>
  <Paragraphs>211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Courier New</vt:lpstr>
      <vt:lpstr>Office Theme</vt:lpstr>
      <vt:lpstr>CS 115 Lecture </vt:lpstr>
      <vt:lpstr>The graphics library</vt:lpstr>
      <vt:lpstr>The graphics library</vt:lpstr>
      <vt:lpstr>Classes, objects and constructors</vt:lpstr>
      <vt:lpstr>Classes, objects and constructors</vt:lpstr>
      <vt:lpstr>Classes in the graphics library</vt:lpstr>
      <vt:lpstr>Getting started</vt:lpstr>
      <vt:lpstr>Getting started</vt:lpstr>
      <vt:lpstr>Drawing graphics objects</vt:lpstr>
      <vt:lpstr>Drawing graphics objects</vt:lpstr>
      <vt:lpstr>Methods</vt:lpstr>
      <vt:lpstr>Methods</vt:lpstr>
      <vt:lpstr>More shapes: circles</vt:lpstr>
      <vt:lpstr>Rectangles</vt:lpstr>
      <vt:lpstr>Rectangles</vt:lpstr>
      <vt:lpstr>Polygons</vt:lpstr>
      <vt:lpstr>Ovals</vt:lpstr>
      <vt:lpstr>Images</vt:lpstr>
      <vt:lpstr>More methods for graphics objects</vt:lpstr>
      <vt:lpstr>More methods for graphics objects</vt:lpstr>
      <vt:lpstr>Color methods</vt:lpstr>
      <vt:lpstr>Color methods</vt:lpstr>
      <vt:lpstr>Recap of OOP terminology</vt:lpstr>
      <vt:lpstr>Recap of OOP terminology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6</dc:title>
  <dc:creator>Debby</dc:creator>
  <cp:lastModifiedBy>Debby</cp:lastModifiedBy>
  <cp:revision>25</cp:revision>
  <dcterms:created xsi:type="dcterms:W3CDTF">2016-02-05T03:16:39Z</dcterms:created>
  <dcterms:modified xsi:type="dcterms:W3CDTF">2016-10-11T00:37:13Z</dcterms:modified>
</cp:coreProperties>
</file>